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Maven Pro" panose="020B0604020202020204" charset="0"/>
      <p:regular r:id="rId32"/>
      <p:bold r:id="rId33"/>
    </p:embeddedFont>
    <p:embeddedFont>
      <p:font typeface="Nunito" pitchFamily="2" charset="0"/>
      <p:regular r:id="rId34"/>
      <p:bold r:id="rId35"/>
      <p:italic r:id="rId36"/>
      <p:boldItalic r:id="rId37"/>
    </p:embeddedFont>
    <p:embeddedFont>
      <p:font typeface="Nunito Light" pitchFamily="2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1757ec03b0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1757ec03b0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1757ec03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1757ec03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20e146f12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20e146f12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106782e6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2106782e6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0e146f121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20e146f121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1757ec03b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1757ec03b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15e3bddd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15e3bdddc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23e9b7e9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23e9b7e9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17e025670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17e025670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15e3bddd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15e3bddd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8085e3c6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18085e3c6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1d61d218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1d61d218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15e3bddd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15e3bdddc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1757ec03b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1757ec03b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1d012478d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1d012478d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1d012478d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1d012478d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21258106c1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21258106c1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1b2ce4139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1b2ce4139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1d012478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1d012478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1d012478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1d012478d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21258106c1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21258106c1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1b2ce4139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1b2ce41396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1b2ce4139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1b2ce4139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Target Market</a:t>
            </a:r>
            <a:r>
              <a:rPr lang="en" sz="1600">
                <a:solidFill>
                  <a:schemeClr val="dk1"/>
                </a:solidFill>
              </a:rPr>
              <a:t>: Anyone that needs constant news monitoring of themselves or their clients. </a:t>
            </a:r>
            <a:br>
              <a:rPr lang="en" sz="1400"/>
            </a:br>
            <a:br>
              <a:rPr lang="en" sz="1400"/>
            </a:br>
            <a:r>
              <a:rPr lang="en" sz="1400"/>
              <a:t>The owners' intent is to sell the entire website once it has reached an optimal state.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1757ec03b0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1757ec03b0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1757ec03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1757ec03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1757ec03b0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1757ec03b0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Operation Challenges - </a:t>
            </a:r>
            <a:r>
              <a:rPr lang="en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Accessing critical data is difficult.</a:t>
            </a:r>
            <a:br>
              <a:rPr lang="en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8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Increased Maintenance Costs - </a:t>
            </a:r>
            <a:r>
              <a:rPr lang="en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Complexity of the system slows developer’s productivity; leading to higher maintenance costs.</a:t>
            </a:r>
            <a:endParaRPr sz="1800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Reduced Product Value - </a:t>
            </a:r>
            <a:r>
              <a:rPr lang="en" sz="18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Low UX reduces potential revenue.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65d2607c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165d2607c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Library and Framework Updates - </a:t>
            </a:r>
            <a:r>
              <a:rPr lang="en" sz="1600">
                <a:solidFill>
                  <a:srgbClr val="424242"/>
                </a:solidFill>
                <a:latin typeface="Nunito Light"/>
                <a:ea typeface="Nunito Light"/>
                <a:cs typeface="Nunito Light"/>
                <a:sym typeface="Nunito Light"/>
              </a:rPr>
              <a:t>Update libraries and versioning practices.</a:t>
            </a:r>
            <a:br>
              <a:rPr lang="en" sz="1600">
                <a:solidFill>
                  <a:srgbClr val="424242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" sz="16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System Optimization -</a:t>
            </a:r>
            <a:r>
              <a:rPr lang="en" sz="1600">
                <a:solidFill>
                  <a:srgbClr val="424242"/>
                </a:solidFill>
                <a:latin typeface="Nunito Light"/>
                <a:ea typeface="Nunito Light"/>
                <a:cs typeface="Nunito Light"/>
                <a:sym typeface="Nunito Light"/>
              </a:rPr>
              <a:t> Reduce complexity by removing redundant code.</a:t>
            </a:r>
            <a:br>
              <a:rPr lang="en" sz="1600">
                <a:solidFill>
                  <a:srgbClr val="424242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" sz="16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User Experience Enhancements - </a:t>
            </a:r>
            <a:r>
              <a:rPr lang="en" sz="1600">
                <a:solidFill>
                  <a:srgbClr val="424242"/>
                </a:solidFill>
                <a:latin typeface="Nunito Light"/>
                <a:ea typeface="Nunito Light"/>
                <a:cs typeface="Nunito Light"/>
                <a:sym typeface="Nunito Light"/>
              </a:rPr>
              <a:t>Redesigning the interface to a modern, streamlined dashboard for users.</a:t>
            </a:r>
            <a:endParaRPr sz="1600">
              <a:solidFill>
                <a:srgbClr val="424242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Future-Proofing - </a:t>
            </a:r>
            <a:r>
              <a:rPr lang="en" sz="1600">
                <a:solidFill>
                  <a:srgbClr val="424242"/>
                </a:solidFill>
                <a:latin typeface="Nunito Light"/>
                <a:ea typeface="Nunito Light"/>
                <a:cs typeface="Nunito Light"/>
                <a:sym typeface="Nunito Light"/>
              </a:rPr>
              <a:t>Establish development guidelines to simplify maintenance and scalability.</a:t>
            </a:r>
            <a:endParaRPr sz="1600">
              <a:solidFill>
                <a:srgbClr val="42424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826504bfe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1826504bfe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0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Modernization of Administrative Website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(DigiClips)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311700" y="1850450"/>
            <a:ext cx="6595200" cy="30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sddec24-03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Derek Brandt, Tyler Orman, Israel Sanchez, Aryan Rao, Danh Hoang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Client: </a:t>
            </a:r>
            <a:r>
              <a:rPr lang="en" i="1"/>
              <a:t>DigiClips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 Advisor: Dr. Ashfaq Khokhar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Website: https://sddec24-03.sd.ece.iastate.edu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and Stakeholders</a:t>
            </a:r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body" idx="1"/>
          </p:nvPr>
        </p:nvSpPr>
        <p:spPr>
          <a:xfrm>
            <a:off x="1303800" y="1424875"/>
            <a:ext cx="4604400" cy="31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Groups Identified</a:t>
            </a:r>
            <a:endParaRPr sz="1500" b="1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Managers/Owners</a:t>
            </a:r>
            <a:endParaRPr sz="1500"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Access to everything</a:t>
            </a:r>
            <a:endParaRPr sz="1500"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Super-admins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Customer Service</a:t>
            </a:r>
            <a:endParaRPr sz="1500"/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Update to customer accounts</a:t>
            </a:r>
            <a:endParaRPr sz="1500"/>
          </a:p>
          <a:p>
            <a:pPr marL="914400" lvl="1" indent="-323850" algn="l" rtl="0">
              <a:spcBef>
                <a:spcPts val="1000"/>
              </a:spcBef>
              <a:spcAft>
                <a:spcPts val="1000"/>
              </a:spcAft>
              <a:buSzPts val="1500"/>
              <a:buChar char="○"/>
            </a:pPr>
            <a:r>
              <a:rPr lang="en" sz="1500"/>
              <a:t>Identify Server Status</a:t>
            </a:r>
            <a:endParaRPr sz="1500"/>
          </a:p>
        </p:txBody>
      </p:sp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 l="21402"/>
          <a:stretch/>
        </p:blipFill>
        <p:spPr>
          <a:xfrm>
            <a:off x="5479675" y="1474975"/>
            <a:ext cx="3216226" cy="230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Development Requirements</a:t>
            </a:r>
            <a:endParaRPr/>
          </a:p>
        </p:txBody>
      </p:sp>
      <p:sp>
        <p:nvSpPr>
          <p:cNvPr id="379" name="Google Shape;379;p24"/>
          <p:cNvSpPr txBox="1">
            <a:spLocks noGrp="1"/>
          </p:cNvSpPr>
          <p:nvPr>
            <p:ph type="body" idx="1"/>
          </p:nvPr>
        </p:nvSpPr>
        <p:spPr>
          <a:xfrm>
            <a:off x="582225" y="1675725"/>
            <a:ext cx="45981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HTTP Rest requests be in Angular Service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Clean &amp; working Master Branch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Develop features in box format 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Test modules or plan test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380" name="Google Shape;3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325" y="1889575"/>
            <a:ext cx="3564826" cy="212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Functional Requirements</a:t>
            </a:r>
            <a:endParaRPr/>
          </a:p>
        </p:txBody>
      </p:sp>
      <p:sp>
        <p:nvSpPr>
          <p:cNvPr id="386" name="Google Shape;386;p25"/>
          <p:cNvSpPr txBox="1">
            <a:spLocks noGrp="1"/>
          </p:cNvSpPr>
          <p:nvPr>
            <p:ph type="body" idx="1"/>
          </p:nvPr>
        </p:nvSpPr>
        <p:spPr>
          <a:xfrm>
            <a:off x="367800" y="1365300"/>
            <a:ext cx="42042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Display statistics/data from backend machines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Errors &amp; Uptime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Handle ~2000 error messages at once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User login and editing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Search Engine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Super-admins can manage other accounts</a:t>
            </a:r>
            <a:endParaRPr sz="1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87" name="Google Shape;3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750" y="1597875"/>
            <a:ext cx="4044498" cy="161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426" y="3211775"/>
            <a:ext cx="4204201" cy="1531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Aesthetic Requirements</a:t>
            </a:r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body" idx="1"/>
          </p:nvPr>
        </p:nvSpPr>
        <p:spPr>
          <a:xfrm>
            <a:off x="582225" y="1675725"/>
            <a:ext cx="38892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Pages are appealing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Boxes are well structured and labeled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 features displayed are functioning and accurate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5" name="Google Shape;3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884" y="1675720"/>
            <a:ext cx="1913801" cy="189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6825" y="1675713"/>
            <a:ext cx="2174601" cy="189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Overview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DigiClips Overall Design</a:t>
            </a:r>
            <a:endParaRPr/>
          </a:p>
        </p:txBody>
      </p:sp>
      <p:pic>
        <p:nvPicPr>
          <p:cNvPr id="407" name="Google Shape;4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025" y="1327450"/>
            <a:ext cx="5134062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8"/>
          <p:cNvSpPr/>
          <p:nvPr/>
        </p:nvSpPr>
        <p:spPr>
          <a:xfrm>
            <a:off x="3021800" y="2665975"/>
            <a:ext cx="2236500" cy="2187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(Previous) Administrative Portal Design</a:t>
            </a:r>
            <a:endParaRPr/>
          </a:p>
        </p:txBody>
      </p:sp>
      <p:sp>
        <p:nvSpPr>
          <p:cNvPr id="414" name="Google Shape;414;p29"/>
          <p:cNvSpPr txBox="1"/>
          <p:nvPr/>
        </p:nvSpPr>
        <p:spPr>
          <a:xfrm>
            <a:off x="434575" y="1462625"/>
            <a:ext cx="30000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Issues with previous design…</a:t>
            </a:r>
            <a:endParaRPr sz="16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Outdated UI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Some features were duplicated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 the dashboard.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 their own pages.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5" name="Google Shape;4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950" y="1540025"/>
            <a:ext cx="4496572" cy="3102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(Previous) Administrative Portal Design</a:t>
            </a:r>
            <a:endParaRPr/>
          </a:p>
        </p:txBody>
      </p:sp>
      <p:pic>
        <p:nvPicPr>
          <p:cNvPr id="421" name="Google Shape;4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7725" y="1462613"/>
            <a:ext cx="5028661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0"/>
          <p:cNvSpPr txBox="1"/>
          <p:nvPr/>
        </p:nvSpPr>
        <p:spPr>
          <a:xfrm>
            <a:off x="434575" y="1462625"/>
            <a:ext cx="3000000" cy="27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Issues with previous design…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Pinging private servers is done by the client.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Angular Services only used to login.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Outdated database data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large portion of unused features and code.</a:t>
            </a:r>
            <a:endParaRPr sz="16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(Updated) Administrative Portal Design</a:t>
            </a:r>
            <a:endParaRPr/>
          </a:p>
        </p:txBody>
      </p:sp>
      <p:pic>
        <p:nvPicPr>
          <p:cNvPr id="428" name="Google Shape;4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175" y="1463025"/>
            <a:ext cx="4341032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1"/>
          <p:cNvSpPr txBox="1"/>
          <p:nvPr/>
        </p:nvSpPr>
        <p:spPr>
          <a:xfrm>
            <a:off x="502700" y="1810050"/>
            <a:ext cx="31854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Made up of two subsystems…</a:t>
            </a:r>
            <a:endParaRPr sz="16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Backend Express Server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Front Angular Server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Which communicate by 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HTML Requests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using the 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REST Api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Simply overall code usage and data…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No duplicate feature code.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Refresh every 5 minutes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 sz="1966">
              <a:solidFill>
                <a:srgbClr val="999999"/>
              </a:solidFill>
            </a:endParaRPr>
          </a:p>
        </p:txBody>
      </p:sp>
      <p:grpSp>
        <p:nvGrpSpPr>
          <p:cNvPr id="284" name="Google Shape;284;p14"/>
          <p:cNvGrpSpPr/>
          <p:nvPr/>
        </p:nvGrpSpPr>
        <p:grpSpPr>
          <a:xfrm>
            <a:off x="262326" y="1648775"/>
            <a:ext cx="2182284" cy="810675"/>
            <a:chOff x="486777" y="2402299"/>
            <a:chExt cx="2404190" cy="810675"/>
          </a:xfrm>
        </p:grpSpPr>
        <p:sp>
          <p:nvSpPr>
            <p:cNvPr id="285" name="Google Shape;285;p14"/>
            <p:cNvSpPr/>
            <p:nvPr/>
          </p:nvSpPr>
          <p:spPr>
            <a:xfrm>
              <a:off x="1251168" y="3079474"/>
              <a:ext cx="1639800" cy="1335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" name="Google Shape;286;p14"/>
            <p:cNvGrpSpPr/>
            <p:nvPr/>
          </p:nvGrpSpPr>
          <p:grpSpPr>
            <a:xfrm>
              <a:off x="486777" y="2402299"/>
              <a:ext cx="1639800" cy="809666"/>
              <a:chOff x="486777" y="2402299"/>
              <a:chExt cx="1639800" cy="809666"/>
            </a:xfrm>
          </p:grpSpPr>
          <p:sp>
            <p:nvSpPr>
              <p:cNvPr id="287" name="Google Shape;287;p14"/>
              <p:cNvSpPr txBox="1"/>
              <p:nvPr/>
            </p:nvSpPr>
            <p:spPr>
              <a:xfrm>
                <a:off x="486777" y="2402299"/>
                <a:ext cx="1639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b="1">
                    <a:latin typeface="Roboto"/>
                    <a:ea typeface="Roboto"/>
                    <a:cs typeface="Roboto"/>
                    <a:sym typeface="Roboto"/>
                  </a:rPr>
                  <a:t>Who is DigiClips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88" name="Google Shape;288;p14"/>
              <p:cNvGrpSpPr/>
              <p:nvPr/>
            </p:nvGrpSpPr>
            <p:grpSpPr>
              <a:xfrm>
                <a:off x="1204962" y="2800065"/>
                <a:ext cx="92400" cy="411900"/>
                <a:chOff x="1169512" y="2563700"/>
                <a:chExt cx="92400" cy="411900"/>
              </a:xfrm>
            </p:grpSpPr>
            <p:cxnSp>
              <p:nvCxnSpPr>
                <p:cNvPr id="289" name="Google Shape;289;p14"/>
                <p:cNvCxnSpPr/>
                <p:nvPr/>
              </p:nvCxnSpPr>
              <p:spPr>
                <a:xfrm>
                  <a:off x="1215726" y="2656100"/>
                  <a:ext cx="0" cy="319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90" name="Google Shape;290;p14"/>
                <p:cNvSpPr/>
                <p:nvPr/>
              </p:nvSpPr>
              <p:spPr>
                <a:xfrm>
                  <a:off x="1169512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91" name="Google Shape;291;p14"/>
          <p:cNvGrpSpPr/>
          <p:nvPr/>
        </p:nvGrpSpPr>
        <p:grpSpPr>
          <a:xfrm>
            <a:off x="3808673" y="1648763"/>
            <a:ext cx="2552741" cy="810676"/>
            <a:chOff x="4254961" y="2402299"/>
            <a:chExt cx="2552741" cy="810676"/>
          </a:xfrm>
        </p:grpSpPr>
        <p:sp>
          <p:nvSpPr>
            <p:cNvPr id="292" name="Google Shape;292;p14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4"/>
            <p:cNvGrpSpPr/>
            <p:nvPr/>
          </p:nvGrpSpPr>
          <p:grpSpPr>
            <a:xfrm>
              <a:off x="4254961" y="2402299"/>
              <a:ext cx="1199100" cy="809591"/>
              <a:chOff x="4254961" y="2402299"/>
              <a:chExt cx="1199100" cy="809591"/>
            </a:xfrm>
          </p:grpSpPr>
          <p:grpSp>
            <p:nvGrpSpPr>
              <p:cNvPr id="294" name="Google Shape;294;p14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95" name="Google Shape;295;p1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96" name="Google Shape;296;p1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7" name="Google Shape;297;p14"/>
              <p:cNvSpPr txBox="1"/>
              <p:nvPr/>
            </p:nvSpPr>
            <p:spPr>
              <a:xfrm>
                <a:off x="4254961" y="2402299"/>
                <a:ext cx="11991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b="1">
                    <a:latin typeface="Roboto"/>
                    <a:ea typeface="Roboto"/>
                    <a:cs typeface="Roboto"/>
                    <a:sym typeface="Roboto"/>
                  </a:rPr>
                  <a:t>Design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98" name="Google Shape;298;p14"/>
          <p:cNvGrpSpPr/>
          <p:nvPr/>
        </p:nvGrpSpPr>
        <p:grpSpPr>
          <a:xfrm>
            <a:off x="1694187" y="2325931"/>
            <a:ext cx="2708878" cy="820507"/>
            <a:chOff x="2140474" y="3079467"/>
            <a:chExt cx="2708878" cy="820507"/>
          </a:xfrm>
        </p:grpSpPr>
        <p:sp>
          <p:nvSpPr>
            <p:cNvPr id="299" name="Google Shape;299;p14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2140474" y="3079467"/>
              <a:ext cx="1509600" cy="820507"/>
              <a:chOff x="2140474" y="3079467"/>
              <a:chExt cx="1509600" cy="820507"/>
            </a:xfrm>
          </p:grpSpPr>
          <p:sp>
            <p:nvSpPr>
              <p:cNvPr id="301" name="Google Shape;301;p14"/>
              <p:cNvSpPr txBox="1"/>
              <p:nvPr/>
            </p:nvSpPr>
            <p:spPr>
              <a:xfrm>
                <a:off x="2140474" y="3528574"/>
                <a:ext cx="15096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b="1">
                    <a:latin typeface="Roboto"/>
                    <a:ea typeface="Roboto"/>
                    <a:cs typeface="Roboto"/>
                    <a:sym typeface="Roboto"/>
                  </a:rPr>
                  <a:t>Project Scope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02" name="Google Shape;302;p14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03" name="Google Shape;303;p1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04" name="Google Shape;304;p1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05" name="Google Shape;305;p14"/>
          <p:cNvGrpSpPr/>
          <p:nvPr/>
        </p:nvGrpSpPr>
        <p:grpSpPr>
          <a:xfrm>
            <a:off x="5167325" y="2325931"/>
            <a:ext cx="3118390" cy="820519"/>
            <a:chOff x="1730963" y="3079467"/>
            <a:chExt cx="3118390" cy="820519"/>
          </a:xfrm>
        </p:grpSpPr>
        <p:sp>
          <p:nvSpPr>
            <p:cNvPr id="306" name="Google Shape;306;p14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" name="Google Shape;307;p14"/>
            <p:cNvGrpSpPr/>
            <p:nvPr/>
          </p:nvGrpSpPr>
          <p:grpSpPr>
            <a:xfrm>
              <a:off x="1730963" y="3079467"/>
              <a:ext cx="2328600" cy="820519"/>
              <a:chOff x="1730963" y="3079467"/>
              <a:chExt cx="2328600" cy="820519"/>
            </a:xfrm>
          </p:grpSpPr>
          <p:sp>
            <p:nvSpPr>
              <p:cNvPr id="308" name="Google Shape;308;p14"/>
              <p:cNvSpPr txBox="1"/>
              <p:nvPr/>
            </p:nvSpPr>
            <p:spPr>
              <a:xfrm>
                <a:off x="1730963" y="3540586"/>
                <a:ext cx="23286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b="1">
                    <a:latin typeface="Roboto"/>
                    <a:ea typeface="Roboto"/>
                    <a:cs typeface="Roboto"/>
                    <a:sym typeface="Roboto"/>
                  </a:rPr>
                  <a:t>Results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09" name="Google Shape;309;p14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10" name="Google Shape;310;p1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11" name="Google Shape;311;p1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12" name="Google Shape;312;p14"/>
          <p:cNvGrpSpPr/>
          <p:nvPr/>
        </p:nvGrpSpPr>
        <p:grpSpPr>
          <a:xfrm>
            <a:off x="7284475" y="1648775"/>
            <a:ext cx="1914300" cy="809591"/>
            <a:chOff x="3853563" y="2402299"/>
            <a:chExt cx="1914300" cy="809591"/>
          </a:xfrm>
        </p:grpSpPr>
        <p:grpSp>
          <p:nvGrpSpPr>
            <p:cNvPr id="313" name="Google Shape;313;p14"/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</p:grpSpPr>
          <p:cxnSp>
            <p:nvCxnSpPr>
              <p:cNvPr id="314" name="Google Shape;314;p14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15" name="Google Shape;315;p14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316;p14"/>
            <p:cNvSpPr txBox="1"/>
            <p:nvPr/>
          </p:nvSpPr>
          <p:spPr>
            <a:xfrm>
              <a:off x="3853563" y="2402299"/>
              <a:ext cx="19143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latin typeface="Roboto"/>
                  <a:ea typeface="Roboto"/>
                  <a:cs typeface="Roboto"/>
                  <a:sym typeface="Roboto"/>
                </a:rPr>
                <a:t>Next Steps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Design</a:t>
            </a:r>
            <a:endParaRPr/>
          </a:p>
        </p:txBody>
      </p:sp>
      <p:pic>
        <p:nvPicPr>
          <p:cNvPr id="435" name="Google Shape;43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25" y="3170575"/>
            <a:ext cx="1647175" cy="12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2"/>
          <p:cNvPicPr preferRelativeResize="0"/>
          <p:nvPr/>
        </p:nvPicPr>
        <p:blipFill rotWithShape="1">
          <a:blip r:embed="rId4">
            <a:alphaModFix/>
          </a:blip>
          <a:srcRect r="-35062"/>
          <a:stretch/>
        </p:blipFill>
        <p:spPr>
          <a:xfrm>
            <a:off x="554150" y="3423388"/>
            <a:ext cx="2352801" cy="11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750" y="3565000"/>
            <a:ext cx="2015030" cy="13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8738" y="1673425"/>
            <a:ext cx="2666524" cy="16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2"/>
          <p:cNvSpPr/>
          <p:nvPr/>
        </p:nvSpPr>
        <p:spPr>
          <a:xfrm rot="5400000" flipH="1">
            <a:off x="2053775" y="2094888"/>
            <a:ext cx="703200" cy="714600"/>
          </a:xfrm>
          <a:prstGeom prst="bentUpArrow">
            <a:avLst>
              <a:gd name="adj1" fmla="val 28447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0" name="Google Shape;44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1050" y="3041975"/>
            <a:ext cx="2759374" cy="19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2"/>
          <p:cNvSpPr/>
          <p:nvPr/>
        </p:nvSpPr>
        <p:spPr>
          <a:xfrm rot="10800000" flipH="1">
            <a:off x="6443600" y="2178625"/>
            <a:ext cx="703200" cy="714600"/>
          </a:xfrm>
          <a:prstGeom prst="bentUpArrow">
            <a:avLst>
              <a:gd name="adj1" fmla="val 28447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Design</a:t>
            </a:r>
            <a:endParaRPr/>
          </a:p>
        </p:txBody>
      </p:sp>
      <p:pic>
        <p:nvPicPr>
          <p:cNvPr id="447" name="Google Shape;44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450" y="869800"/>
            <a:ext cx="191452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850" y="2947125"/>
            <a:ext cx="295629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3"/>
          <p:cNvSpPr txBox="1"/>
          <p:nvPr/>
        </p:nvSpPr>
        <p:spPr>
          <a:xfrm>
            <a:off x="551400" y="1597875"/>
            <a:ext cx="38370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Goal is to break features into “boxes”...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Represents a single feature.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Reusable components.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Unified design.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These “boxes” are combined into dashboards…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Represents the functionality a </a:t>
            </a:r>
            <a:r>
              <a:rPr lang="en" sz="16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user groups needs</a:t>
            </a:r>
            <a:r>
              <a:rPr lang="en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Progress</a:t>
            </a:r>
            <a:endParaRPr/>
          </a:p>
        </p:txBody>
      </p:sp>
      <p:sp>
        <p:nvSpPr>
          <p:cNvPr id="460" name="Google Shape;460;p35"/>
          <p:cNvSpPr txBox="1">
            <a:spLocks noGrp="1"/>
          </p:cNvSpPr>
          <p:nvPr>
            <p:ph type="body" idx="1"/>
          </p:nvPr>
        </p:nvSpPr>
        <p:spPr>
          <a:xfrm>
            <a:off x="332510" y="1497327"/>
            <a:ext cx="4163290" cy="2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Feature Conversion</a:t>
            </a:r>
            <a:endParaRPr sz="1600" b="1" dirty="0"/>
          </a:p>
          <a:p>
            <a:pPr marL="457200" lvl="0" indent="-311150" algn="l" rtl="0">
              <a:spcAft>
                <a:spcPts val="0"/>
              </a:spcAft>
              <a:buSzPts val="1300"/>
              <a:buChar char="●"/>
            </a:pPr>
            <a:r>
              <a:rPr lang="en" sz="1600" dirty="0"/>
              <a:t>100% of existing features</a:t>
            </a:r>
            <a:endParaRPr sz="16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/>
              <a:t>Cleaned Codebase</a:t>
            </a:r>
            <a:endParaRPr sz="1600" b="1" dirty="0"/>
          </a:p>
          <a:p>
            <a:pPr marL="457200" lvl="0" indent="-311150" algn="l" rtl="0">
              <a:spcAft>
                <a:spcPts val="0"/>
              </a:spcAft>
              <a:buSzPts val="1300"/>
              <a:buChar char="●"/>
            </a:pPr>
            <a:r>
              <a:rPr lang="en" sz="1600" dirty="0"/>
              <a:t>Only functioning code remains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/>
              <a:t>Testing</a:t>
            </a:r>
            <a:endParaRPr sz="1600" b="1" dirty="0"/>
          </a:p>
          <a:p>
            <a:pPr marL="457200" lvl="0" indent="-311150" algn="l" rtl="0">
              <a:spcAft>
                <a:spcPts val="0"/>
              </a:spcAft>
              <a:buSzPts val="1300"/>
              <a:buChar char="●"/>
            </a:pPr>
            <a:r>
              <a:rPr lang="en" sz="1600" dirty="0"/>
              <a:t>Integration</a:t>
            </a:r>
            <a:endParaRPr sz="1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600" dirty="0"/>
              <a:t>Using production data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 dirty="0"/>
              <a:t>Acceptance</a:t>
            </a:r>
            <a:endParaRPr sz="16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600" dirty="0"/>
              <a:t>Client demos 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600" dirty="0"/>
              <a:t>Unit </a:t>
            </a:r>
            <a:endParaRPr sz="1600" dirty="0"/>
          </a:p>
        </p:txBody>
      </p:sp>
      <p:pic>
        <p:nvPicPr>
          <p:cNvPr id="461" name="Google Shape;4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772" y="1452402"/>
            <a:ext cx="4585725" cy="29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Provided</a:t>
            </a:r>
            <a:endParaRPr/>
          </a:p>
        </p:txBody>
      </p:sp>
      <p:sp>
        <p:nvSpPr>
          <p:cNvPr id="467" name="Google Shape;467;p36"/>
          <p:cNvSpPr txBox="1">
            <a:spLocks noGrp="1"/>
          </p:cNvSpPr>
          <p:nvPr>
            <p:ph type="body" idx="1"/>
          </p:nvPr>
        </p:nvSpPr>
        <p:spPr>
          <a:xfrm>
            <a:off x="371350" y="1462000"/>
            <a:ext cx="3528300" cy="27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Cleaner UI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Only see what they need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Visually appealing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/>
              <a:t>Reduced Tech Debt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Added consistency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Recorded documentation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Upgraded to Angular 18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" sz="1600"/>
              <a:t>Patched all vulnerable libraries</a:t>
            </a:r>
            <a:endParaRPr sz="1600"/>
          </a:p>
        </p:txBody>
      </p:sp>
      <p:pic>
        <p:nvPicPr>
          <p:cNvPr id="468" name="Google Shape;4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400" y="1530175"/>
            <a:ext cx="4645150" cy="29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Encountered and Solutions</a:t>
            </a:r>
            <a:endParaRPr/>
          </a:p>
        </p:txBody>
      </p:sp>
      <p:sp>
        <p:nvSpPr>
          <p:cNvPr id="474" name="Google Shape;474;p37"/>
          <p:cNvSpPr txBox="1">
            <a:spLocks noGrp="1"/>
          </p:cNvSpPr>
          <p:nvPr>
            <p:ph type="body" idx="1"/>
          </p:nvPr>
        </p:nvSpPr>
        <p:spPr>
          <a:xfrm>
            <a:off x="355550" y="1388075"/>
            <a:ext cx="4403100" cy="3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Started with no Angular experience</a:t>
            </a:r>
            <a:endParaRPr sz="1600" dirty="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Budgeted extra time during stories.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Gained a team member this semester</a:t>
            </a:r>
            <a:endParaRPr sz="1600" dirty="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Replanned and reallocated users stories.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Technical difficulties gaining access to code base</a:t>
            </a:r>
            <a:endParaRPr sz="1600" dirty="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Accessed through shared zip files. </a:t>
            </a:r>
            <a:endParaRPr sz="1600" dirty="0"/>
          </a:p>
        </p:txBody>
      </p:sp>
      <p:pic>
        <p:nvPicPr>
          <p:cNvPr id="475" name="Google Shape;4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675" y="1838950"/>
            <a:ext cx="4210226" cy="202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Handoff</a:t>
            </a:r>
            <a:endParaRPr/>
          </a:p>
        </p:txBody>
      </p:sp>
      <p:sp>
        <p:nvSpPr>
          <p:cNvPr id="486" name="Google Shape;486;p39"/>
          <p:cNvSpPr txBox="1">
            <a:spLocks noGrp="1"/>
          </p:cNvSpPr>
          <p:nvPr>
            <p:ph type="body" idx="1"/>
          </p:nvPr>
        </p:nvSpPr>
        <p:spPr>
          <a:xfrm>
            <a:off x="1268425" y="2107250"/>
            <a:ext cx="35073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team from </a:t>
            </a:r>
            <a:r>
              <a:rPr lang="en" b="1"/>
              <a:t>Oregon State University</a:t>
            </a:r>
            <a:r>
              <a:rPr lang="en"/>
              <a:t> will be continuing development…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Recorded videos.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Held transition meeting.</a:t>
            </a:r>
            <a:endParaRPr/>
          </a:p>
        </p:txBody>
      </p:sp>
      <p:pic>
        <p:nvPicPr>
          <p:cNvPr id="487" name="Google Shape;4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375" y="1339925"/>
            <a:ext cx="3079416" cy="324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Features</a:t>
            </a:r>
            <a:endParaRPr/>
          </a:p>
        </p:txBody>
      </p:sp>
      <p:sp>
        <p:nvSpPr>
          <p:cNvPr id="493" name="Google Shape;493;p40"/>
          <p:cNvSpPr txBox="1">
            <a:spLocks noGrp="1"/>
          </p:cNvSpPr>
          <p:nvPr>
            <p:ph type="body" idx="1"/>
          </p:nvPr>
        </p:nvSpPr>
        <p:spPr>
          <a:xfrm>
            <a:off x="695375" y="1376002"/>
            <a:ext cx="7030500" cy="3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Error Purging</a:t>
            </a:r>
            <a:endParaRPr b="1"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Remove errors after X days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Modular Dashboards</a:t>
            </a:r>
            <a:endParaRPr b="1"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Allow end-users to customize their dashboards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Persistent Accounts</a:t>
            </a:r>
            <a:endParaRPr b="1"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Store hashed credentials in the database</a:t>
            </a:r>
            <a:endParaRPr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Enable login from any instance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Website Configuration</a:t>
            </a:r>
            <a:endParaRPr b="1"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Easily change the theme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1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DigiClips?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Digiclip Mission</a:t>
            </a:r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1"/>
          </p:nvPr>
        </p:nvSpPr>
        <p:spPr>
          <a:xfrm>
            <a:off x="167625" y="1597875"/>
            <a:ext cx="8715300" cy="32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They Do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Provide comprehensive media monitoring services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TV, radio, podcasts, webstreams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Market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 firms, lawyers, politicians, journalists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Model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Sell software rights to allow users to access media monitoring tools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DigiClips Overall Design</a:t>
            </a:r>
            <a:endParaRPr/>
          </a:p>
        </p:txBody>
      </p:sp>
      <p:pic>
        <p:nvPicPr>
          <p:cNvPr id="333" name="Google Shape;3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050" y="1424407"/>
            <a:ext cx="3950499" cy="24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7"/>
          <p:cNvSpPr txBox="1"/>
          <p:nvPr/>
        </p:nvSpPr>
        <p:spPr>
          <a:xfrm>
            <a:off x="336400" y="1539250"/>
            <a:ext cx="4597800" cy="320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Made up of</a:t>
            </a:r>
            <a:r>
              <a:rPr lang="en" sz="1600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four large subsystems…</a:t>
            </a:r>
            <a:endParaRPr sz="1600" b="1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Search Engine</a:t>
            </a:r>
            <a:endParaRPr sz="16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Recording/Processing Machines</a:t>
            </a:r>
            <a:endParaRPr sz="16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Administrative Website</a:t>
            </a:r>
            <a:endParaRPr sz="16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MySQL Server</a:t>
            </a:r>
            <a:endParaRPr sz="16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Each system has been previously worked on.</a:t>
            </a:r>
            <a:r>
              <a:rPr lang="en" sz="16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Our team will only effect…</a:t>
            </a:r>
            <a:endParaRPr sz="1600" b="1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Administrative Website</a:t>
            </a:r>
            <a:endParaRPr sz="16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Nunito"/>
              <a:buChar char="●"/>
            </a:pPr>
            <a:r>
              <a:rPr lang="en" sz="16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MySql Server</a:t>
            </a:r>
            <a:endParaRPr sz="16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Scope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 - Main Challenge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66">
              <a:solidFill>
                <a:srgbClr val="999999"/>
              </a:solidFill>
            </a:endParaRPr>
          </a:p>
        </p:txBody>
      </p:sp>
      <p:sp>
        <p:nvSpPr>
          <p:cNvPr id="345" name="Google Shape;345;p19"/>
          <p:cNvSpPr txBox="1">
            <a:spLocks noGrp="1"/>
          </p:cNvSpPr>
          <p:nvPr>
            <p:ph type="body" idx="1"/>
          </p:nvPr>
        </p:nvSpPr>
        <p:spPr>
          <a:xfrm>
            <a:off x="486875" y="1343650"/>
            <a:ext cx="7940700" cy="3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/>
              <a:t>Outdated System</a:t>
            </a:r>
            <a:r>
              <a:rPr lang="en" sz="1600" b="1"/>
              <a:t> - </a:t>
            </a:r>
            <a:r>
              <a:rPr lang="en" sz="1600"/>
              <a:t>Current admin portal is inefficient and overly complex.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Operation Challenges</a:t>
            </a:r>
            <a:br>
              <a:rPr lang="en" sz="1600"/>
            </a:b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Increased Maintenance Costs</a:t>
            </a:r>
            <a:br>
              <a:rPr lang="en" sz="1600"/>
            </a:b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Reduced Product Value </a:t>
            </a:r>
            <a:endParaRPr sz="1600"/>
          </a:p>
        </p:txBody>
      </p:sp>
      <p:pic>
        <p:nvPicPr>
          <p:cNvPr id="346" name="Google Shape;3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900" y="1905325"/>
            <a:ext cx="4496572" cy="3102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 - Goal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66">
              <a:solidFill>
                <a:srgbClr val="999999"/>
              </a:solidFill>
            </a:endParaRPr>
          </a:p>
        </p:txBody>
      </p:sp>
      <p:sp>
        <p:nvSpPr>
          <p:cNvPr id="352" name="Google Shape;352;p20"/>
          <p:cNvSpPr txBox="1">
            <a:spLocks noGrp="1"/>
          </p:cNvSpPr>
          <p:nvPr>
            <p:ph type="body" idx="1"/>
          </p:nvPr>
        </p:nvSpPr>
        <p:spPr>
          <a:xfrm>
            <a:off x="218850" y="2364500"/>
            <a:ext cx="4884600" cy="17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 b="1"/>
              <a:t>Library and Framework Updates </a:t>
            </a:r>
            <a:endParaRPr sz="16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-330200" algn="l" rtl="0">
              <a:spcBef>
                <a:spcPts val="1200"/>
              </a:spcBef>
              <a:spcAft>
                <a:spcPts val="1200"/>
              </a:spcAft>
              <a:buSzPts val="1600"/>
              <a:buFont typeface="Helvetica Neue Light"/>
              <a:buChar char="●"/>
            </a:pPr>
            <a:r>
              <a:rPr lang="en" sz="1600" b="1"/>
              <a:t>System Optimization </a:t>
            </a:r>
            <a:endParaRPr sz="1600" b="1"/>
          </a:p>
        </p:txBody>
      </p:sp>
      <p:sp>
        <p:nvSpPr>
          <p:cNvPr id="353" name="Google Shape;353;p20"/>
          <p:cNvSpPr txBox="1"/>
          <p:nvPr/>
        </p:nvSpPr>
        <p:spPr>
          <a:xfrm>
            <a:off x="684125" y="1328600"/>
            <a:ext cx="7030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b="1" u="sng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Modernize Administration Website</a:t>
            </a:r>
            <a:r>
              <a:rPr lang="en" sz="2100" dirty="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r>
              <a:rPr lang="en" sz="2100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" sz="2100" dirty="0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rPr>
              <a:t>4 strategies identified</a:t>
            </a:r>
            <a:endParaRPr sz="13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4" name="Google Shape;354;p20"/>
          <p:cNvSpPr txBox="1">
            <a:spLocks noGrp="1"/>
          </p:cNvSpPr>
          <p:nvPr>
            <p:ph type="body" idx="1"/>
          </p:nvPr>
        </p:nvSpPr>
        <p:spPr>
          <a:xfrm>
            <a:off x="4627250" y="2364500"/>
            <a:ext cx="5046000" cy="17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Helvetica Neue"/>
              <a:buChar char="●"/>
            </a:pPr>
            <a:r>
              <a:rPr lang="en" sz="1600" b="1"/>
              <a:t>User Experience Enhancements </a:t>
            </a:r>
            <a:endParaRPr sz="16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Font typeface="Helvetica Neue Light"/>
              <a:buChar char="●"/>
            </a:pPr>
            <a:r>
              <a:rPr lang="en" sz="1600" b="1"/>
              <a:t>Future-Proofing</a:t>
            </a:r>
            <a:endParaRPr sz="1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and Stakeholders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body" idx="1"/>
          </p:nvPr>
        </p:nvSpPr>
        <p:spPr>
          <a:xfrm>
            <a:off x="3801575" y="1526150"/>
            <a:ext cx="4532700" cy="31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Groups Identified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Software Engineer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Code is maintainable: decreases development time 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Media Recording Engineer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" sz="1600"/>
              <a:t>Error logs and metrics</a:t>
            </a:r>
            <a:br>
              <a:rPr lang="en" sz="1600"/>
            </a:br>
            <a:endParaRPr sz="1600"/>
          </a:p>
        </p:txBody>
      </p:sp>
      <p:pic>
        <p:nvPicPr>
          <p:cNvPr id="361" name="Google Shape;361;p21"/>
          <p:cNvPicPr preferRelativeResize="0"/>
          <p:nvPr/>
        </p:nvPicPr>
        <p:blipFill rotWithShape="1">
          <a:blip r:embed="rId3">
            <a:alphaModFix/>
          </a:blip>
          <a:srcRect l="10705" r="10697"/>
          <a:stretch/>
        </p:blipFill>
        <p:spPr>
          <a:xfrm>
            <a:off x="522550" y="1760700"/>
            <a:ext cx="3216226" cy="230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On-screen Show (16:9)</PresentationFormat>
  <Paragraphs>162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Nunito Light</vt:lpstr>
      <vt:lpstr>Arial</vt:lpstr>
      <vt:lpstr>Nunito</vt:lpstr>
      <vt:lpstr>Maven Pro</vt:lpstr>
      <vt:lpstr>Helvetica Neue Light</vt:lpstr>
      <vt:lpstr>Helvetica Neue</vt:lpstr>
      <vt:lpstr>Roboto</vt:lpstr>
      <vt:lpstr>Momentum</vt:lpstr>
      <vt:lpstr>Modernization of Administrative Website (DigiClips)</vt:lpstr>
      <vt:lpstr>Today’s Agenda</vt:lpstr>
      <vt:lpstr>Who is DigiClips?</vt:lpstr>
      <vt:lpstr>The Digiclip Mission</vt:lpstr>
      <vt:lpstr>DigiClips Overall Design</vt:lpstr>
      <vt:lpstr>Project Scope</vt:lpstr>
      <vt:lpstr>Problem Statement - Main Challenge </vt:lpstr>
      <vt:lpstr>Problem Statement - Goal </vt:lpstr>
      <vt:lpstr>Users and Stakeholders</vt:lpstr>
      <vt:lpstr>Users and Stakeholders</vt:lpstr>
      <vt:lpstr>Requirements</vt:lpstr>
      <vt:lpstr>Key Development Requirements</vt:lpstr>
      <vt:lpstr>Key Functional Requirements</vt:lpstr>
      <vt:lpstr>Key Aesthetic Requirements</vt:lpstr>
      <vt:lpstr>Design Overview</vt:lpstr>
      <vt:lpstr>DigiClips Overall Design</vt:lpstr>
      <vt:lpstr>(Previous) Administrative Portal Design</vt:lpstr>
      <vt:lpstr>(Previous) Administrative Portal Design</vt:lpstr>
      <vt:lpstr>(Updated) Administrative Portal Design</vt:lpstr>
      <vt:lpstr>Market Research  to Design</vt:lpstr>
      <vt:lpstr>Visual Design</vt:lpstr>
      <vt:lpstr>Results</vt:lpstr>
      <vt:lpstr>Summary of Progress</vt:lpstr>
      <vt:lpstr>Value Provided</vt:lpstr>
      <vt:lpstr>Problems Encountered and Solutions</vt:lpstr>
      <vt:lpstr>Next Steps</vt:lpstr>
      <vt:lpstr>Team Handoff</vt:lpstr>
      <vt:lpstr>Recommended Features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Brandt, Derek</cp:lastModifiedBy>
  <cp:revision>1</cp:revision>
  <dcterms:modified xsi:type="dcterms:W3CDTF">2024-12-13T18:33:57Z</dcterms:modified>
</cp:coreProperties>
</file>